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Proxima Nova"/>
      <p:regular r:id="rId35"/>
      <p:bold r:id="rId36"/>
      <p:italic r:id="rId37"/>
      <p:boldItalic r:id="rId38"/>
    </p:embeddedFont>
    <p:embeddedFont>
      <p:font typeface="Josefin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JosefinSans-bold.fntdata"/><Relationship Id="rId20" Type="http://schemas.openxmlformats.org/officeDocument/2006/relationships/slide" Target="slides/slide15.xml"/><Relationship Id="rId42" Type="http://schemas.openxmlformats.org/officeDocument/2006/relationships/font" Target="fonts/JosefinSans-boldItalic.fntdata"/><Relationship Id="rId41" Type="http://schemas.openxmlformats.org/officeDocument/2006/relationships/font" Target="fonts/JosefinSans-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ProximaNova-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ProximaNova-italic.fntdata"/><Relationship Id="rId14" Type="http://schemas.openxmlformats.org/officeDocument/2006/relationships/slide" Target="slides/slide9.xml"/><Relationship Id="rId36" Type="http://schemas.openxmlformats.org/officeDocument/2006/relationships/font" Target="fonts/ProximaNova-bold.fntdata"/><Relationship Id="rId17" Type="http://schemas.openxmlformats.org/officeDocument/2006/relationships/slide" Target="slides/slide12.xml"/><Relationship Id="rId39" Type="http://schemas.openxmlformats.org/officeDocument/2006/relationships/font" Target="fonts/JosefinSans-regular.fntdata"/><Relationship Id="rId16" Type="http://schemas.openxmlformats.org/officeDocument/2006/relationships/slide" Target="slides/slide11.xml"/><Relationship Id="rId38" Type="http://schemas.openxmlformats.org/officeDocument/2006/relationships/font" Target="fonts/ProximaNova-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fca8af240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fca8af240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0d4517e340_6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0d4517e340_6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0d4517e340_6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0d4517e340_6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0d4517e340_6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0d4517e340_6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0d4517e340_6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0d4517e340_6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0d4517e340_6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0d4517e340_6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0d4517e340_6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0d4517e340_6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0d4517e340_6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0d4517e340_6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0d4517e340_6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0d4517e340_6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fca8af2405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fca8af2405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fca8af2405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fca8af2405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fca8af240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fca8af240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fca8af2405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fca8af2405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fca8af2405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fca8af2405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fca8af2405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fca8af2405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fca8af2405_4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fca8af2405_4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fca8af2405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fca8af2405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fca8af2405_4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fca8af2405_4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fcb25751c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fcb25751c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fca8af2405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fca8af2405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fca8af2405_4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fca8af2405_4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fca8af2405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fca8af2405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fca8af240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fca8af240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fca8af240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fca8af240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30d4517e340_6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30d4517e340_6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fca8af240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fca8af240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0d4517e340_6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0d4517e340_6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0d4517e340_6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0d4517e340_6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0d4517e340_6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0d4517e340_6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med">
        <p14:prism dir="l"/>
      </p:transition>
    </mc:Choice>
    <mc:Fallback>
      <p:transition spd="med">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2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9.png"/><Relationship Id="rId5"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3"/>
          <p:cNvPicPr preferRelativeResize="0"/>
          <p:nvPr/>
        </p:nvPicPr>
        <p:blipFill rotWithShape="1">
          <a:blip r:embed="rId3">
            <a:alphaModFix/>
          </a:blip>
          <a:srcRect b="1306" l="13209" r="13771" t="25695"/>
          <a:stretch/>
        </p:blipFill>
        <p:spPr>
          <a:xfrm>
            <a:off x="0" y="0"/>
            <a:ext cx="9144000" cy="5143501"/>
          </a:xfrm>
          <a:prstGeom prst="rect">
            <a:avLst/>
          </a:prstGeom>
          <a:noFill/>
          <a:ln>
            <a:noFill/>
          </a:ln>
        </p:spPr>
      </p:pic>
      <p:sp>
        <p:nvSpPr>
          <p:cNvPr id="60" name="Google Shape;60;p13"/>
          <p:cNvSpPr/>
          <p:nvPr/>
        </p:nvSpPr>
        <p:spPr>
          <a:xfrm>
            <a:off x="2728850" y="851350"/>
            <a:ext cx="3592200" cy="3107700"/>
          </a:xfrm>
          <a:prstGeom prst="rect">
            <a:avLst/>
          </a:prstGeom>
          <a:solidFill>
            <a:srgbClr val="FFFFFF">
              <a:alpha val="1372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708390"/>
              </a:highlight>
              <a:latin typeface="Proxima Nova"/>
              <a:ea typeface="Proxima Nova"/>
              <a:cs typeface="Proxima Nova"/>
              <a:sym typeface="Proxima Nova"/>
            </a:endParaRPr>
          </a:p>
        </p:txBody>
      </p:sp>
      <p:sp>
        <p:nvSpPr>
          <p:cNvPr id="61" name="Google Shape;61;p13"/>
          <p:cNvSpPr txBox="1"/>
          <p:nvPr/>
        </p:nvSpPr>
        <p:spPr>
          <a:xfrm>
            <a:off x="2822850" y="1205025"/>
            <a:ext cx="3498300" cy="1877700"/>
          </a:xfrm>
          <a:prstGeom prst="rect">
            <a:avLst/>
          </a:prstGeom>
          <a:noFill/>
          <a:ln>
            <a:noFill/>
          </a:ln>
          <a:effectLst>
            <a:outerShdw blurRad="57150" rotWithShape="0" algn="bl" dir="5400000" dist="19050">
              <a:srgbClr val="000000"/>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5500">
                <a:solidFill>
                  <a:schemeClr val="lt1"/>
                </a:solidFill>
                <a:latin typeface="Josefin Sans"/>
                <a:ea typeface="Josefin Sans"/>
                <a:cs typeface="Josefin Sans"/>
                <a:sym typeface="Josefin Sans"/>
              </a:rPr>
              <a:t>CLIMATE CHANGE</a:t>
            </a:r>
            <a:endParaRPr b="1" sz="5500">
              <a:solidFill>
                <a:schemeClr val="lt1"/>
              </a:solidFill>
              <a:latin typeface="Josefin Sans"/>
              <a:ea typeface="Josefin Sans"/>
              <a:cs typeface="Josefin Sans"/>
              <a:sym typeface="Josefin Sans"/>
            </a:endParaRPr>
          </a:p>
        </p:txBody>
      </p:sp>
      <p:cxnSp>
        <p:nvCxnSpPr>
          <p:cNvPr id="62" name="Google Shape;62;p13"/>
          <p:cNvCxnSpPr/>
          <p:nvPr/>
        </p:nvCxnSpPr>
        <p:spPr>
          <a:xfrm>
            <a:off x="3013325" y="3027150"/>
            <a:ext cx="2960100" cy="7800"/>
          </a:xfrm>
          <a:prstGeom prst="straightConnector1">
            <a:avLst/>
          </a:prstGeom>
          <a:noFill/>
          <a:ln cap="flat" cmpd="sng" w="28575">
            <a:solidFill>
              <a:schemeClr val="lt1"/>
            </a:solidFill>
            <a:prstDash val="solid"/>
            <a:round/>
            <a:headEnd len="med" w="med" type="none"/>
            <a:tailEnd len="med" w="med" type="none"/>
          </a:ln>
          <a:effectLst>
            <a:outerShdw blurRad="57150" rotWithShape="0" algn="bl" dir="5400000" dist="19050">
              <a:srgbClr val="000000"/>
            </a:outerShdw>
          </a:effectLst>
        </p:spPr>
      </p:cxnSp>
      <p:sp>
        <p:nvSpPr>
          <p:cNvPr id="63" name="Google Shape;63;p13"/>
          <p:cNvSpPr txBox="1"/>
          <p:nvPr/>
        </p:nvSpPr>
        <p:spPr>
          <a:xfrm>
            <a:off x="3026100" y="3127800"/>
            <a:ext cx="3091800" cy="831300"/>
          </a:xfrm>
          <a:prstGeom prst="rect">
            <a:avLst/>
          </a:prstGeom>
          <a:noFill/>
          <a:ln>
            <a:noFill/>
          </a:ln>
          <a:effectLst>
            <a:outerShdw blurRad="57150" rotWithShape="0" algn="bl" dir="5400000" dist="19050">
              <a:srgbClr val="000000"/>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Josefin Sans"/>
                <a:ea typeface="Josefin Sans"/>
                <a:cs typeface="Josefin Sans"/>
                <a:sym typeface="Josefin Sans"/>
              </a:rPr>
              <a:t>PRESENTATION</a:t>
            </a:r>
            <a:endParaRPr b="1">
              <a:solidFill>
                <a:schemeClr val="lt1"/>
              </a:solidFill>
              <a:latin typeface="Josefin Sans"/>
              <a:ea typeface="Josefin Sans"/>
              <a:cs typeface="Josefin Sans"/>
              <a:sym typeface="Josefin Sans"/>
            </a:endParaRPr>
          </a:p>
          <a:p>
            <a:pPr indent="0" lvl="0" marL="0" rtl="0" algn="l">
              <a:spcBef>
                <a:spcPts val="0"/>
              </a:spcBef>
              <a:spcAft>
                <a:spcPts val="0"/>
              </a:spcAft>
              <a:buNone/>
            </a:pPr>
            <a:r>
              <a:t/>
            </a:r>
            <a:endParaRPr b="1">
              <a:solidFill>
                <a:schemeClr val="lt1"/>
              </a:solidFill>
              <a:latin typeface="Josefin Sans"/>
              <a:ea typeface="Josefin Sans"/>
              <a:cs typeface="Josefin Sans"/>
              <a:sym typeface="Josefin Sans"/>
            </a:endParaRPr>
          </a:p>
          <a:p>
            <a:pPr indent="0" lvl="0" marL="0" rtl="0" algn="l">
              <a:spcBef>
                <a:spcPts val="0"/>
              </a:spcBef>
              <a:spcAft>
                <a:spcPts val="0"/>
              </a:spcAft>
              <a:buNone/>
            </a:pPr>
            <a:r>
              <a:rPr b="1" lang="en">
                <a:solidFill>
                  <a:schemeClr val="lt1"/>
                </a:solidFill>
                <a:latin typeface="Josefin Sans"/>
                <a:ea typeface="Josefin Sans"/>
                <a:cs typeface="Josefin Sans"/>
                <a:sym typeface="Josefin Sans"/>
              </a:rPr>
              <a:t>2024/2025</a:t>
            </a:r>
            <a:endParaRPr b="1">
              <a:solidFill>
                <a:schemeClr val="lt1"/>
              </a:solidFill>
              <a:latin typeface="Josefin Sans"/>
              <a:ea typeface="Josefin Sans"/>
              <a:cs typeface="Josefin Sans"/>
              <a:sym typeface="Josefin Sans"/>
            </a:endParaRPr>
          </a:p>
        </p:txBody>
      </p:sp>
      <p:sp>
        <p:nvSpPr>
          <p:cNvPr id="64" name="Google Shape;64;p13"/>
          <p:cNvSpPr txBox="1"/>
          <p:nvPr/>
        </p:nvSpPr>
        <p:spPr>
          <a:xfrm>
            <a:off x="2993375" y="975050"/>
            <a:ext cx="3000000" cy="323100"/>
          </a:xfrm>
          <a:prstGeom prst="rect">
            <a:avLst/>
          </a:prstGeom>
          <a:noFill/>
          <a:ln>
            <a:noFill/>
          </a:ln>
          <a:effectLst>
            <a:outerShdw blurRad="57150" rotWithShape="0" algn="bl" dir="5400000" dist="19050">
              <a:srgbClr val="000000"/>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chemeClr val="lt1"/>
                </a:solidFill>
                <a:latin typeface="Josefin Sans"/>
                <a:ea typeface="Josefin Sans"/>
                <a:cs typeface="Josefin Sans"/>
                <a:sym typeface="Josefin Sans"/>
              </a:rPr>
              <a:t>SAYEDA, </a:t>
            </a:r>
            <a:r>
              <a:rPr b="1" lang="en" sz="900">
                <a:solidFill>
                  <a:schemeClr val="lt1"/>
                </a:solidFill>
                <a:latin typeface="Josefin Sans"/>
                <a:ea typeface="Josefin Sans"/>
                <a:cs typeface="Josefin Sans"/>
                <a:sym typeface="Josefin Sans"/>
              </a:rPr>
              <a:t>TIANYI, </a:t>
            </a:r>
            <a:r>
              <a:rPr b="1" lang="en" sz="900">
                <a:solidFill>
                  <a:schemeClr val="lt1"/>
                </a:solidFill>
                <a:latin typeface="Josefin Sans"/>
                <a:ea typeface="Josefin Sans"/>
                <a:cs typeface="Josefin Sans"/>
                <a:sym typeface="Josefin Sans"/>
              </a:rPr>
              <a:t>HANIFE, RAHUL</a:t>
            </a:r>
            <a:endParaRPr sz="9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1"/>
                                        </p:tgtEl>
                                        <p:attrNameLst>
                                          <p:attrName>style.visibility</p:attrName>
                                        </p:attrNameLst>
                                      </p:cBhvr>
                                      <p:to>
                                        <p:strVal val="visible"/>
                                      </p:to>
                                    </p:set>
                                    <p:anim calcmode="lin" valueType="num">
                                      <p:cBhvr additive="base">
                                        <p:cTn dur="1000"/>
                                        <p:tgtEl>
                                          <p:spTgt spid="6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22"/>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3"/>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24"/>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25"/>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6"/>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7"/>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28"/>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29"/>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30"/>
          <p:cNvSpPr txBox="1"/>
          <p:nvPr/>
        </p:nvSpPr>
        <p:spPr>
          <a:xfrm>
            <a:off x="0" y="0"/>
            <a:ext cx="80007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457200" lvl="0" marL="457200" rtl="0" algn="l">
              <a:spcBef>
                <a:spcPts val="0"/>
              </a:spcBef>
              <a:spcAft>
                <a:spcPts val="0"/>
              </a:spcAft>
              <a:buNone/>
            </a:pPr>
            <a:r>
              <a:t/>
            </a:r>
            <a:endParaRPr sz="1600"/>
          </a:p>
        </p:txBody>
      </p:sp>
      <p:sp>
        <p:nvSpPr>
          <p:cNvPr id="158" name="Google Shape;158;p30"/>
          <p:cNvSpPr txBox="1"/>
          <p:nvPr>
            <p:ph type="title"/>
          </p:nvPr>
        </p:nvSpPr>
        <p:spPr>
          <a:xfrm>
            <a:off x="61025" y="401425"/>
            <a:ext cx="8520600" cy="572700"/>
          </a:xfrm>
          <a:prstGeom prst="rect">
            <a:avLst/>
          </a:prstGeom>
        </p:spPr>
        <p:txBody>
          <a:bodyPr anchorCtr="0" anchor="t" bIns="91425" lIns="91425" spcFirstLastPara="1" rIns="91425" wrap="square" tIns="91425">
            <a:normAutofit/>
          </a:bodyPr>
          <a:lstStyle/>
          <a:p>
            <a:pPr indent="457200" lvl="0" marL="457200" rtl="0" algn="l">
              <a:spcBef>
                <a:spcPts val="0"/>
              </a:spcBef>
              <a:spcAft>
                <a:spcPts val="0"/>
              </a:spcAft>
              <a:buNone/>
            </a:pPr>
            <a:r>
              <a:rPr lang="en" sz="1600">
                <a:solidFill>
                  <a:schemeClr val="lt1"/>
                </a:solidFill>
                <a:latin typeface="Arial"/>
                <a:ea typeface="Arial"/>
                <a:cs typeface="Arial"/>
                <a:sym typeface="Arial"/>
              </a:rPr>
              <a:t>A</a:t>
            </a:r>
            <a:r>
              <a:rPr lang="en" sz="1600">
                <a:solidFill>
                  <a:schemeClr val="lt1"/>
                </a:solidFill>
                <a:latin typeface="Arial"/>
                <a:ea typeface="Arial"/>
                <a:cs typeface="Arial"/>
                <a:sym typeface="Arial"/>
              </a:rPr>
              <a:t>n Overview of Meteorological Value Trends by Country Classification</a:t>
            </a:r>
            <a:endParaRPr>
              <a:solidFill>
                <a:schemeClr val="lt1"/>
              </a:solidFill>
            </a:endParaRPr>
          </a:p>
        </p:txBody>
      </p:sp>
      <p:sp>
        <p:nvSpPr>
          <p:cNvPr id="159" name="Google Shape;159;p30"/>
          <p:cNvSpPr txBox="1"/>
          <p:nvPr>
            <p:ph idx="1" type="body"/>
          </p:nvPr>
        </p:nvSpPr>
        <p:spPr>
          <a:xfrm>
            <a:off x="61025" y="11088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latin typeface="Arial"/>
                <a:ea typeface="Arial"/>
                <a:cs typeface="Arial"/>
                <a:sym typeface="Arial"/>
              </a:rPr>
              <a:t>Country Classifications</a:t>
            </a:r>
            <a:endParaRPr>
              <a:solidFill>
                <a:schemeClr val="lt1"/>
              </a:solidFill>
              <a:latin typeface="Arial"/>
              <a:ea typeface="Arial"/>
              <a:cs typeface="Arial"/>
              <a:sym typeface="Arial"/>
            </a:endParaRPr>
          </a:p>
          <a:p>
            <a:pPr indent="0" lvl="0" marL="0" rtl="0" algn="l">
              <a:spcBef>
                <a:spcPts val="1200"/>
              </a:spcBef>
              <a:spcAft>
                <a:spcPts val="0"/>
              </a:spcAft>
              <a:buNone/>
            </a:pPr>
            <a:r>
              <a:t/>
            </a:r>
            <a:endParaRPr>
              <a:solidFill>
                <a:schemeClr val="lt1"/>
              </a:solidFill>
            </a:endParaRPr>
          </a:p>
          <a:p>
            <a:pPr indent="0" lvl="0" marL="0" rtl="0" algn="l">
              <a:spcBef>
                <a:spcPts val="1200"/>
              </a:spcBef>
              <a:spcAft>
                <a:spcPts val="0"/>
              </a:spcAft>
              <a:buNone/>
            </a:pPr>
            <a:r>
              <a:rPr b="1" lang="en" sz="1300">
                <a:solidFill>
                  <a:schemeClr val="lt1"/>
                </a:solidFill>
                <a:latin typeface="Arial"/>
                <a:ea typeface="Arial"/>
                <a:cs typeface="Arial"/>
                <a:sym typeface="Arial"/>
              </a:rPr>
              <a:t>World</a:t>
            </a:r>
            <a:r>
              <a:rPr lang="en" sz="1300">
                <a:solidFill>
                  <a:schemeClr val="lt1"/>
                </a:solidFill>
                <a:latin typeface="Arial"/>
                <a:ea typeface="Arial"/>
                <a:cs typeface="Arial"/>
                <a:sym typeface="Arial"/>
              </a:rPr>
              <a:t>: Global meteorological data.</a:t>
            </a:r>
            <a:endParaRPr sz="1300">
              <a:solidFill>
                <a:schemeClr val="lt1"/>
              </a:solidFill>
              <a:latin typeface="Arial"/>
              <a:ea typeface="Arial"/>
              <a:cs typeface="Arial"/>
              <a:sym typeface="Arial"/>
            </a:endParaRPr>
          </a:p>
          <a:p>
            <a:pPr indent="0" lvl="0" marL="0" rtl="0" algn="l">
              <a:spcBef>
                <a:spcPts val="1200"/>
              </a:spcBef>
              <a:spcAft>
                <a:spcPts val="0"/>
              </a:spcAft>
              <a:buNone/>
            </a:pPr>
            <a:r>
              <a:t/>
            </a:r>
            <a:endParaRPr sz="1100">
              <a:solidFill>
                <a:schemeClr val="lt1"/>
              </a:solidFill>
              <a:latin typeface="Arial"/>
              <a:ea typeface="Arial"/>
              <a:cs typeface="Arial"/>
              <a:sym typeface="Arial"/>
            </a:endParaRPr>
          </a:p>
          <a:p>
            <a:pPr indent="0" lvl="0" marL="0" rtl="0" algn="l">
              <a:spcBef>
                <a:spcPts val="1200"/>
              </a:spcBef>
              <a:spcAft>
                <a:spcPts val="0"/>
              </a:spcAft>
              <a:buNone/>
            </a:pPr>
            <a:r>
              <a:rPr b="1" lang="en" sz="1300">
                <a:solidFill>
                  <a:schemeClr val="lt1"/>
                </a:solidFill>
                <a:latin typeface="Arial"/>
                <a:ea typeface="Arial"/>
                <a:cs typeface="Arial"/>
                <a:sym typeface="Arial"/>
              </a:rPr>
              <a:t>Annex I Countries</a:t>
            </a:r>
            <a:r>
              <a:rPr lang="en" sz="1300">
                <a:solidFill>
                  <a:schemeClr val="lt1"/>
                </a:solidFill>
                <a:latin typeface="Arial"/>
                <a:ea typeface="Arial"/>
                <a:cs typeface="Arial"/>
                <a:sym typeface="Arial"/>
              </a:rPr>
              <a:t>:</a:t>
            </a:r>
            <a:r>
              <a:rPr lang="en" sz="1200">
                <a:solidFill>
                  <a:schemeClr val="lt1"/>
                </a:solidFill>
                <a:latin typeface="Arial"/>
                <a:ea typeface="Arial"/>
                <a:cs typeface="Arial"/>
                <a:sym typeface="Arial"/>
              </a:rPr>
              <a:t> </a:t>
            </a:r>
            <a:r>
              <a:rPr lang="en" sz="1300">
                <a:solidFill>
                  <a:schemeClr val="lt1"/>
                </a:solidFill>
                <a:latin typeface="Arial"/>
                <a:ea typeface="Arial"/>
                <a:cs typeface="Arial"/>
                <a:sym typeface="Arial"/>
              </a:rPr>
              <a:t>Typically industrialized countries that are part of the UN climate conventions.</a:t>
            </a:r>
            <a:endParaRPr sz="1300">
              <a:solidFill>
                <a:schemeClr val="lt1"/>
              </a:solidFill>
              <a:latin typeface="Arial"/>
              <a:ea typeface="Arial"/>
              <a:cs typeface="Arial"/>
              <a:sym typeface="Arial"/>
            </a:endParaRPr>
          </a:p>
          <a:p>
            <a:pPr indent="0" lvl="0" marL="0" rtl="0" algn="l">
              <a:spcBef>
                <a:spcPts val="1200"/>
              </a:spcBef>
              <a:spcAft>
                <a:spcPts val="0"/>
              </a:spcAft>
              <a:buNone/>
            </a:pPr>
            <a:r>
              <a:t/>
            </a:r>
            <a:endParaRPr sz="1100">
              <a:solidFill>
                <a:schemeClr val="lt1"/>
              </a:solidFill>
              <a:latin typeface="Arial"/>
              <a:ea typeface="Arial"/>
              <a:cs typeface="Arial"/>
              <a:sym typeface="Arial"/>
            </a:endParaRPr>
          </a:p>
          <a:p>
            <a:pPr indent="0" lvl="0" marL="0" rtl="0" algn="l">
              <a:spcBef>
                <a:spcPts val="1200"/>
              </a:spcBef>
              <a:spcAft>
                <a:spcPts val="1200"/>
              </a:spcAft>
              <a:buNone/>
            </a:pPr>
            <a:r>
              <a:rPr b="1" lang="en" sz="1300">
                <a:solidFill>
                  <a:schemeClr val="lt1"/>
                </a:solidFill>
                <a:latin typeface="Arial"/>
                <a:ea typeface="Arial"/>
                <a:cs typeface="Arial"/>
                <a:sym typeface="Arial"/>
              </a:rPr>
              <a:t>Non-Annex I Countries</a:t>
            </a:r>
            <a:r>
              <a:rPr lang="en" sz="1300">
                <a:solidFill>
                  <a:schemeClr val="lt1"/>
                </a:solidFill>
                <a:latin typeface="Arial"/>
                <a:ea typeface="Arial"/>
                <a:cs typeface="Arial"/>
                <a:sym typeface="Arial"/>
              </a:rPr>
              <a:t>: Developing countries with different environmental and economic profiles</a:t>
            </a:r>
            <a:endParaRPr sz="2000">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31"/>
          <p:cNvPicPr preferRelativeResize="0"/>
          <p:nvPr/>
        </p:nvPicPr>
        <p:blipFill>
          <a:blip r:embed="rId3">
            <a:alphaModFix/>
          </a:blip>
          <a:stretch>
            <a:fillRect/>
          </a:stretch>
        </p:blipFill>
        <p:spPr>
          <a:xfrm>
            <a:off x="280025" y="593901"/>
            <a:ext cx="8671151" cy="4296375"/>
          </a:xfrm>
          <a:prstGeom prst="rect">
            <a:avLst/>
          </a:prstGeom>
          <a:noFill/>
          <a:ln>
            <a:noFill/>
          </a:ln>
        </p:spPr>
      </p:pic>
      <p:sp>
        <p:nvSpPr>
          <p:cNvPr id="165" name="Google Shape;165;p31"/>
          <p:cNvSpPr txBox="1"/>
          <p:nvPr/>
        </p:nvSpPr>
        <p:spPr>
          <a:xfrm>
            <a:off x="7205400" y="2772250"/>
            <a:ext cx="1938600" cy="677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sz="1100"/>
              <a:t>:</a:t>
            </a:r>
            <a:endParaRPr sz="1100"/>
          </a:p>
          <a:p>
            <a:pPr indent="0" lvl="0" marL="0" rtl="0" algn="l">
              <a:lnSpc>
                <a:spcPct val="115000"/>
              </a:lnSpc>
              <a:spcBef>
                <a:spcPts val="1200"/>
              </a:spcBef>
              <a:spcAft>
                <a:spcPts val="1200"/>
              </a:spcAft>
              <a:buNone/>
            </a:pPr>
            <a:r>
              <a:t/>
            </a:r>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pic>
        <p:nvPicPr>
          <p:cNvPr id="69" name="Google Shape;69;p14"/>
          <p:cNvPicPr preferRelativeResize="0"/>
          <p:nvPr/>
        </p:nvPicPr>
        <p:blipFill rotWithShape="1">
          <a:blip r:embed="rId3">
            <a:alphaModFix/>
          </a:blip>
          <a:srcRect b="2351" l="675" r="1448" t="14550"/>
          <a:stretch/>
        </p:blipFill>
        <p:spPr>
          <a:xfrm>
            <a:off x="0" y="0"/>
            <a:ext cx="9143999" cy="5143500"/>
          </a:xfrm>
          <a:prstGeom prst="rect">
            <a:avLst/>
          </a:prstGeom>
          <a:noFill/>
          <a:ln>
            <a:noFill/>
          </a:ln>
        </p:spPr>
      </p:pic>
      <p:sp>
        <p:nvSpPr>
          <p:cNvPr id="70" name="Google Shape;70;p14"/>
          <p:cNvSpPr txBox="1"/>
          <p:nvPr/>
        </p:nvSpPr>
        <p:spPr>
          <a:xfrm>
            <a:off x="1168600" y="269125"/>
            <a:ext cx="7833900" cy="1031400"/>
          </a:xfrm>
          <a:prstGeom prst="rect">
            <a:avLst/>
          </a:prstGeom>
          <a:noFill/>
          <a:ln>
            <a:noFill/>
          </a:ln>
          <a:effectLst>
            <a:outerShdw blurRad="57150" rotWithShape="0" algn="bl" dir="5400000" dist="19050">
              <a:srgbClr val="000000"/>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5500">
                <a:solidFill>
                  <a:schemeClr val="dk1"/>
                </a:solidFill>
                <a:latin typeface="Josefin Sans"/>
                <a:ea typeface="Josefin Sans"/>
                <a:cs typeface="Josefin Sans"/>
                <a:sym typeface="Josefin Sans"/>
              </a:rPr>
              <a:t>INTRODUCTION</a:t>
            </a:r>
            <a:endParaRPr>
              <a:solidFill>
                <a:schemeClr val="dk1"/>
              </a:solidFill>
            </a:endParaRPr>
          </a:p>
        </p:txBody>
      </p:sp>
      <p:sp>
        <p:nvSpPr>
          <p:cNvPr id="71" name="Google Shape;71;p14"/>
          <p:cNvSpPr txBox="1"/>
          <p:nvPr/>
        </p:nvSpPr>
        <p:spPr>
          <a:xfrm>
            <a:off x="3585550" y="1437725"/>
            <a:ext cx="3000000" cy="400200"/>
          </a:xfrm>
          <a:prstGeom prst="rect">
            <a:avLst/>
          </a:prstGeom>
          <a:noFill/>
          <a:ln>
            <a:noFill/>
          </a:ln>
          <a:effectLst>
            <a:outerShdw blurRad="57150" rotWithShape="0" algn="bl" dir="5400000" dist="19050">
              <a:srgbClr val="000000">
                <a:alpha val="9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Josefin Sans"/>
                <a:ea typeface="Josefin Sans"/>
                <a:cs typeface="Josefin Sans"/>
                <a:sym typeface="Josefin Sans"/>
              </a:rPr>
              <a:t>WHAT IS CLIMATE CHANGE?</a:t>
            </a:r>
            <a:endParaRPr b="1">
              <a:solidFill>
                <a:schemeClr val="lt1"/>
              </a:solidFill>
              <a:latin typeface="Josefin Sans"/>
              <a:ea typeface="Josefin Sans"/>
              <a:cs typeface="Josefin Sans"/>
              <a:sym typeface="Josefin Sans"/>
            </a:endParaRPr>
          </a:p>
        </p:txBody>
      </p:sp>
      <p:sp>
        <p:nvSpPr>
          <p:cNvPr id="72" name="Google Shape;72;p14"/>
          <p:cNvSpPr/>
          <p:nvPr/>
        </p:nvSpPr>
        <p:spPr>
          <a:xfrm>
            <a:off x="3639375" y="1935400"/>
            <a:ext cx="3487200" cy="2698500"/>
          </a:xfrm>
          <a:prstGeom prst="rect">
            <a:avLst/>
          </a:prstGeom>
          <a:solidFill>
            <a:srgbClr val="FFFFFF">
              <a:alpha val="13720"/>
            </a:srgbClr>
          </a:solidFill>
          <a:ln>
            <a:noFill/>
          </a:ln>
          <a:effectLst>
            <a:outerShdw blurRad="57150" rotWithShape="0" algn="bl" dir="5400000" dist="19050">
              <a:srgbClr val="000000"/>
            </a:outerShdw>
          </a:effectLst>
        </p:spPr>
        <p:txBody>
          <a:bodyPr anchorCtr="0" anchor="ctr" bIns="91425" lIns="91425" spcFirstLastPara="1" rIns="91425" wrap="square" tIns="91425">
            <a:noAutofit/>
          </a:bodyPr>
          <a:lstStyle/>
          <a:p>
            <a:pPr indent="-298450" lvl="0" marL="457200" rtl="0" algn="l">
              <a:lnSpc>
                <a:spcPct val="115000"/>
              </a:lnSpc>
              <a:spcBef>
                <a:spcPts val="1200"/>
              </a:spcBef>
              <a:spcAft>
                <a:spcPts val="0"/>
              </a:spcAft>
              <a:buClr>
                <a:schemeClr val="lt1"/>
              </a:buClr>
              <a:buSzPts val="1100"/>
              <a:buFont typeface="Josefin Sans Thin"/>
              <a:buChar char="❖"/>
            </a:pPr>
            <a:r>
              <a:rPr b="1" lang="en" sz="1100">
                <a:solidFill>
                  <a:schemeClr val="lt1"/>
                </a:solidFill>
                <a:latin typeface="Josefin Sans"/>
                <a:ea typeface="Josefin Sans"/>
                <a:cs typeface="Josefin Sans"/>
                <a:sym typeface="Josefin Sans"/>
              </a:rPr>
              <a:t>COUNTRIES WITH FLUCTUATING TEMPERATURES</a:t>
            </a:r>
            <a:endParaRPr b="1" sz="1100">
              <a:solidFill>
                <a:schemeClr val="lt1"/>
              </a:solidFill>
              <a:latin typeface="Josefin Sans"/>
              <a:ea typeface="Josefin Sans"/>
              <a:cs typeface="Josefin Sans"/>
              <a:sym typeface="Josefin Sans"/>
            </a:endParaRPr>
          </a:p>
          <a:p>
            <a:pPr indent="0" lvl="0" marL="457200" rtl="0" algn="l">
              <a:lnSpc>
                <a:spcPct val="115000"/>
              </a:lnSpc>
              <a:spcBef>
                <a:spcPts val="1200"/>
              </a:spcBef>
              <a:spcAft>
                <a:spcPts val="0"/>
              </a:spcAft>
              <a:buNone/>
            </a:pPr>
            <a:r>
              <a:t/>
            </a:r>
            <a:endParaRPr b="1" sz="100">
              <a:solidFill>
                <a:schemeClr val="lt1"/>
              </a:solidFill>
              <a:latin typeface="Josefin Sans"/>
              <a:ea typeface="Josefin Sans"/>
              <a:cs typeface="Josefin Sans"/>
              <a:sym typeface="Josefin Sans"/>
            </a:endParaRPr>
          </a:p>
          <a:p>
            <a:pPr indent="-298450" lvl="0" marL="457200" rtl="0" algn="l">
              <a:lnSpc>
                <a:spcPct val="115000"/>
              </a:lnSpc>
              <a:spcBef>
                <a:spcPts val="1200"/>
              </a:spcBef>
              <a:spcAft>
                <a:spcPts val="0"/>
              </a:spcAft>
              <a:buClr>
                <a:schemeClr val="lt1"/>
              </a:buClr>
              <a:buSzPts val="1100"/>
              <a:buFont typeface="Josefin Sans Thin"/>
              <a:buChar char="❖"/>
            </a:pPr>
            <a:r>
              <a:rPr b="1" lang="en" sz="1100">
                <a:solidFill>
                  <a:schemeClr val="lt1"/>
                </a:solidFill>
                <a:latin typeface="Josefin Sans"/>
                <a:ea typeface="Josefin Sans"/>
                <a:cs typeface="Josefin Sans"/>
                <a:sym typeface="Josefin Sans"/>
              </a:rPr>
              <a:t>TRENDS</a:t>
            </a:r>
            <a:endParaRPr b="1" sz="1100">
              <a:solidFill>
                <a:schemeClr val="lt1"/>
              </a:solidFill>
              <a:latin typeface="Josefin Sans"/>
              <a:ea typeface="Josefin Sans"/>
              <a:cs typeface="Josefin Sans"/>
              <a:sym typeface="Josefin Sans"/>
            </a:endParaRPr>
          </a:p>
          <a:p>
            <a:pPr indent="0" lvl="0" marL="457200" rtl="0" algn="l">
              <a:lnSpc>
                <a:spcPct val="115000"/>
              </a:lnSpc>
              <a:spcBef>
                <a:spcPts val="1200"/>
              </a:spcBef>
              <a:spcAft>
                <a:spcPts val="0"/>
              </a:spcAft>
              <a:buNone/>
            </a:pPr>
            <a:r>
              <a:t/>
            </a:r>
            <a:endParaRPr b="1" sz="100">
              <a:solidFill>
                <a:schemeClr val="lt1"/>
              </a:solidFill>
              <a:latin typeface="Josefin Sans"/>
              <a:ea typeface="Josefin Sans"/>
              <a:cs typeface="Josefin Sans"/>
              <a:sym typeface="Josefin Sans"/>
            </a:endParaRPr>
          </a:p>
          <a:p>
            <a:pPr indent="-298450" lvl="0" marL="457200" rtl="0" algn="l">
              <a:lnSpc>
                <a:spcPct val="115000"/>
              </a:lnSpc>
              <a:spcBef>
                <a:spcPts val="1200"/>
              </a:spcBef>
              <a:spcAft>
                <a:spcPts val="0"/>
              </a:spcAft>
              <a:buClr>
                <a:schemeClr val="lt1"/>
              </a:buClr>
              <a:buSzPts val="1100"/>
              <a:buFont typeface="Josefin Sans Thin"/>
              <a:buChar char="❖"/>
            </a:pPr>
            <a:r>
              <a:rPr b="1" lang="en" sz="1100">
                <a:solidFill>
                  <a:schemeClr val="lt1"/>
                </a:solidFill>
                <a:latin typeface="Josefin Sans"/>
                <a:ea typeface="Josefin Sans"/>
                <a:cs typeface="Josefin Sans"/>
                <a:sym typeface="Josefin Sans"/>
              </a:rPr>
              <a:t>TEMPERATURE</a:t>
            </a:r>
            <a:r>
              <a:rPr b="1" lang="en" sz="1100">
                <a:solidFill>
                  <a:schemeClr val="lt1"/>
                </a:solidFill>
                <a:latin typeface="Josefin Sans"/>
                <a:ea typeface="Josefin Sans"/>
                <a:cs typeface="Josefin Sans"/>
                <a:sym typeface="Josefin Sans"/>
              </a:rPr>
              <a:t> AND SEASONS</a:t>
            </a:r>
            <a:endParaRPr b="1" sz="1100">
              <a:solidFill>
                <a:schemeClr val="lt1"/>
              </a:solidFill>
              <a:latin typeface="Josefin Sans"/>
              <a:ea typeface="Josefin Sans"/>
              <a:cs typeface="Josefin Sans"/>
              <a:sym typeface="Josefin Sans"/>
            </a:endParaRPr>
          </a:p>
          <a:p>
            <a:pPr indent="0" lvl="0" marL="457200" rtl="0" algn="l">
              <a:lnSpc>
                <a:spcPct val="115000"/>
              </a:lnSpc>
              <a:spcBef>
                <a:spcPts val="1200"/>
              </a:spcBef>
              <a:spcAft>
                <a:spcPts val="0"/>
              </a:spcAft>
              <a:buNone/>
            </a:pPr>
            <a:r>
              <a:t/>
            </a:r>
            <a:endParaRPr b="1" sz="100">
              <a:solidFill>
                <a:schemeClr val="lt1"/>
              </a:solidFill>
              <a:latin typeface="Josefin Sans"/>
              <a:ea typeface="Josefin Sans"/>
              <a:cs typeface="Josefin Sans"/>
              <a:sym typeface="Josefin Sans"/>
            </a:endParaRPr>
          </a:p>
          <a:p>
            <a:pPr indent="-298450" lvl="0" marL="457200" rtl="0" algn="l">
              <a:lnSpc>
                <a:spcPct val="115000"/>
              </a:lnSpc>
              <a:spcBef>
                <a:spcPts val="1200"/>
              </a:spcBef>
              <a:spcAft>
                <a:spcPts val="0"/>
              </a:spcAft>
              <a:buClr>
                <a:schemeClr val="lt1"/>
              </a:buClr>
              <a:buSzPts val="1100"/>
              <a:buFont typeface="Josefin Sans Thin"/>
              <a:buChar char="❖"/>
            </a:pPr>
            <a:r>
              <a:rPr b="1" lang="en" sz="1100">
                <a:solidFill>
                  <a:schemeClr val="lt1"/>
                </a:solidFill>
                <a:latin typeface="Josefin Sans"/>
                <a:ea typeface="Josefin Sans"/>
                <a:cs typeface="Josefin Sans"/>
                <a:sym typeface="Josefin Sans"/>
              </a:rPr>
              <a:t>ANNEX-NON-ANNEX COUNTRIES</a:t>
            </a:r>
            <a:endParaRPr b="1" sz="700">
              <a:solidFill>
                <a:schemeClr val="lt1"/>
              </a:solidFill>
              <a:highlight>
                <a:srgbClr val="708390"/>
              </a:highlight>
              <a:latin typeface="Josefin Sans"/>
              <a:ea typeface="Josefin Sans"/>
              <a:cs typeface="Josefin Sans"/>
              <a:sym typeface="Josefin Sans"/>
            </a:endParaRPr>
          </a:p>
        </p:txBody>
      </p:sp>
      <p:cxnSp>
        <p:nvCxnSpPr>
          <p:cNvPr id="73" name="Google Shape;73;p14"/>
          <p:cNvCxnSpPr/>
          <p:nvPr/>
        </p:nvCxnSpPr>
        <p:spPr>
          <a:xfrm flipH="1" rot="10800000">
            <a:off x="1291125" y="1251050"/>
            <a:ext cx="5727900" cy="7800"/>
          </a:xfrm>
          <a:prstGeom prst="straightConnector1">
            <a:avLst/>
          </a:prstGeom>
          <a:noFill/>
          <a:ln cap="flat" cmpd="sng" w="28575">
            <a:solidFill>
              <a:schemeClr val="lt1"/>
            </a:solidFill>
            <a:prstDash val="solid"/>
            <a:round/>
            <a:headEnd len="med" w="med" type="none"/>
            <a:tailEnd len="med" w="med" type="none"/>
          </a:ln>
          <a:effectLst>
            <a:outerShdw blurRad="57150" rotWithShape="0" algn="bl" dir="5400000" dist="19050">
              <a:srgbClr val="000000">
                <a:alpha val="80000"/>
              </a:srgbClr>
            </a:outerShdw>
          </a:effectLst>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0"/>
                                        </p:tgtEl>
                                        <p:attrNameLst>
                                          <p:attrName>style.visibility</p:attrName>
                                        </p:attrNameLst>
                                      </p:cBhvr>
                                      <p:to>
                                        <p:strVal val="visible"/>
                                      </p:to>
                                    </p:set>
                                    <p:anim calcmode="lin" valueType="num">
                                      <p:cBhvr additive="base">
                                        <p:cTn dur="1000"/>
                                        <p:tgtEl>
                                          <p:spTgt spid="7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2"/>
          <p:cNvSpPr txBox="1"/>
          <p:nvPr>
            <p:ph type="title"/>
          </p:nvPr>
        </p:nvSpPr>
        <p:spPr>
          <a:xfrm>
            <a:off x="180925" y="434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400">
                <a:solidFill>
                  <a:schemeClr val="lt1"/>
                </a:solidFill>
                <a:latin typeface="Arial"/>
                <a:ea typeface="Arial"/>
                <a:cs typeface="Arial"/>
                <a:sym typeface="Arial"/>
              </a:rPr>
              <a:t>Conclusion o</a:t>
            </a:r>
            <a:r>
              <a:rPr lang="en" sz="2400">
                <a:solidFill>
                  <a:schemeClr val="lt1"/>
                </a:solidFill>
                <a:latin typeface="Arial"/>
                <a:ea typeface="Arial"/>
                <a:cs typeface="Arial"/>
                <a:sym typeface="Arial"/>
              </a:rPr>
              <a:t>f Meteorological Value Trends </a:t>
            </a:r>
            <a:endParaRPr sz="2400">
              <a:solidFill>
                <a:schemeClr val="lt1"/>
              </a:solidFill>
              <a:latin typeface="Arial"/>
              <a:ea typeface="Arial"/>
              <a:cs typeface="Arial"/>
              <a:sym typeface="Arial"/>
            </a:endParaRPr>
          </a:p>
        </p:txBody>
      </p:sp>
      <p:sp>
        <p:nvSpPr>
          <p:cNvPr id="171" name="Google Shape;171;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317500" lvl="0" marL="457200" rtl="0" algn="l">
              <a:spcBef>
                <a:spcPts val="1200"/>
              </a:spcBef>
              <a:spcAft>
                <a:spcPts val="0"/>
              </a:spcAft>
              <a:buClr>
                <a:schemeClr val="lt1"/>
              </a:buClr>
              <a:buSzPts val="1400"/>
              <a:buFont typeface="Arial"/>
              <a:buChar char="●"/>
            </a:pPr>
            <a:r>
              <a:rPr lang="en" sz="1400">
                <a:solidFill>
                  <a:schemeClr val="lt1"/>
                </a:solidFill>
                <a:latin typeface="Arial"/>
                <a:ea typeface="Arial"/>
                <a:cs typeface="Arial"/>
                <a:sym typeface="Arial"/>
              </a:rPr>
              <a:t>Meteorological trends are not uniform across the world.</a:t>
            </a:r>
            <a:endParaRPr sz="1400">
              <a:solidFill>
                <a:schemeClr val="lt1"/>
              </a:solidFill>
              <a:latin typeface="Arial"/>
              <a:ea typeface="Arial"/>
              <a:cs typeface="Arial"/>
              <a:sym typeface="Arial"/>
            </a:endParaRPr>
          </a:p>
          <a:p>
            <a:pPr indent="0" lvl="0" marL="457200" rtl="0" algn="l">
              <a:spcBef>
                <a:spcPts val="1200"/>
              </a:spcBef>
              <a:spcAft>
                <a:spcPts val="0"/>
              </a:spcAft>
              <a:buNone/>
            </a:pPr>
            <a:r>
              <a:t/>
            </a:r>
            <a:endParaRPr sz="1400">
              <a:solidFill>
                <a:schemeClr val="lt1"/>
              </a:solidFill>
              <a:latin typeface="Arial"/>
              <a:ea typeface="Arial"/>
              <a:cs typeface="Arial"/>
              <a:sym typeface="Arial"/>
            </a:endParaRPr>
          </a:p>
          <a:p>
            <a:pPr indent="-317500" lvl="0" marL="457200" rtl="0" algn="l">
              <a:spcBef>
                <a:spcPts val="1200"/>
              </a:spcBef>
              <a:spcAft>
                <a:spcPts val="0"/>
              </a:spcAft>
              <a:buClr>
                <a:schemeClr val="lt1"/>
              </a:buClr>
              <a:buSzPts val="1400"/>
              <a:buFont typeface="Arial"/>
              <a:buChar char="●"/>
            </a:pPr>
            <a:r>
              <a:rPr lang="en" sz="1400">
                <a:solidFill>
                  <a:schemeClr val="lt1"/>
                </a:solidFill>
                <a:latin typeface="Arial"/>
                <a:ea typeface="Arial"/>
                <a:cs typeface="Arial"/>
                <a:sym typeface="Arial"/>
              </a:rPr>
              <a:t>Annex I and Non-Annex I countries experience fluctuations differently.</a:t>
            </a:r>
            <a:endParaRPr sz="1400">
              <a:solidFill>
                <a:schemeClr val="lt1"/>
              </a:solidFill>
              <a:latin typeface="Arial"/>
              <a:ea typeface="Arial"/>
              <a:cs typeface="Arial"/>
              <a:sym typeface="Arial"/>
            </a:endParaRPr>
          </a:p>
          <a:p>
            <a:pPr indent="0" lvl="0" marL="457200" rtl="0" algn="l">
              <a:spcBef>
                <a:spcPts val="1200"/>
              </a:spcBef>
              <a:spcAft>
                <a:spcPts val="0"/>
              </a:spcAft>
              <a:buNone/>
            </a:pPr>
            <a:r>
              <a:t/>
            </a:r>
            <a:endParaRPr sz="1400">
              <a:solidFill>
                <a:srgbClr val="000000"/>
              </a:solidFill>
              <a:latin typeface="Arial"/>
              <a:ea typeface="Arial"/>
              <a:cs typeface="Arial"/>
              <a:sym typeface="Arial"/>
            </a:endParaRPr>
          </a:p>
          <a:p>
            <a:pPr indent="-317500" lvl="0" marL="457200" rtl="0" algn="l">
              <a:spcBef>
                <a:spcPts val="1200"/>
              </a:spcBef>
              <a:spcAft>
                <a:spcPts val="0"/>
              </a:spcAft>
              <a:buClr>
                <a:schemeClr val="lt1"/>
              </a:buClr>
              <a:buSzPts val="1400"/>
              <a:buFont typeface="Arial"/>
              <a:buChar char="●"/>
            </a:pPr>
            <a:r>
              <a:rPr lang="en" sz="1400">
                <a:solidFill>
                  <a:schemeClr val="lt1"/>
                </a:solidFill>
                <a:latin typeface="Arial"/>
                <a:ea typeface="Arial"/>
                <a:cs typeface="Arial"/>
                <a:sym typeface="Arial"/>
              </a:rPr>
              <a:t>Notable periods where all categories show </a:t>
            </a:r>
            <a:r>
              <a:rPr b="1" lang="en" sz="1400">
                <a:solidFill>
                  <a:schemeClr val="lt1"/>
                </a:solidFill>
                <a:latin typeface="Arial"/>
                <a:ea typeface="Arial"/>
                <a:cs typeface="Arial"/>
                <a:sym typeface="Arial"/>
              </a:rPr>
              <a:t>similar trends</a:t>
            </a:r>
            <a:r>
              <a:rPr lang="en" sz="1400">
                <a:solidFill>
                  <a:schemeClr val="lt1"/>
                </a:solidFill>
                <a:latin typeface="Arial"/>
                <a:ea typeface="Arial"/>
                <a:cs typeface="Arial"/>
                <a:sym typeface="Arial"/>
              </a:rPr>
              <a:t> (e.g., between 1990 and 2000).</a:t>
            </a:r>
            <a:endParaRPr sz="2100">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33"/>
          <p:cNvPicPr preferRelativeResize="0"/>
          <p:nvPr/>
        </p:nvPicPr>
        <p:blipFill rotWithShape="1">
          <a:blip r:embed="rId3">
            <a:alphaModFix/>
          </a:blip>
          <a:srcRect b="6379" l="4009" r="4019" t="16017"/>
          <a:stretch/>
        </p:blipFill>
        <p:spPr>
          <a:xfrm>
            <a:off x="0" y="0"/>
            <a:ext cx="9144000" cy="5143500"/>
          </a:xfrm>
          <a:prstGeom prst="rect">
            <a:avLst/>
          </a:prstGeom>
          <a:noFill/>
          <a:ln>
            <a:noFill/>
          </a:ln>
        </p:spPr>
      </p:pic>
      <p:sp>
        <p:nvSpPr>
          <p:cNvPr id="177" name="Google Shape;177;p33"/>
          <p:cNvSpPr txBox="1"/>
          <p:nvPr/>
        </p:nvSpPr>
        <p:spPr>
          <a:xfrm>
            <a:off x="481200" y="451425"/>
            <a:ext cx="8662800" cy="677100"/>
          </a:xfrm>
          <a:prstGeom prst="rect">
            <a:avLst/>
          </a:prstGeom>
          <a:noFill/>
          <a:ln>
            <a:noFill/>
          </a:ln>
          <a:effectLst>
            <a:outerShdw blurRad="57150" rotWithShape="0" algn="bl" dir="5400000" dist="19050">
              <a:srgbClr val="FFFFFF"/>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chemeClr val="lt1"/>
                </a:solidFill>
                <a:latin typeface="Josefin Sans"/>
                <a:ea typeface="Josefin Sans"/>
                <a:cs typeface="Josefin Sans"/>
                <a:sym typeface="Josefin Sans"/>
              </a:rPr>
              <a:t>DATA VISUALIZATION USING A MAP</a:t>
            </a:r>
            <a:endParaRPr sz="100"/>
          </a:p>
        </p:txBody>
      </p:sp>
      <p:sp>
        <p:nvSpPr>
          <p:cNvPr id="178" name="Google Shape;178;p33"/>
          <p:cNvSpPr txBox="1"/>
          <p:nvPr/>
        </p:nvSpPr>
        <p:spPr>
          <a:xfrm>
            <a:off x="576450" y="1128525"/>
            <a:ext cx="7580400" cy="800400"/>
          </a:xfrm>
          <a:prstGeom prst="rect">
            <a:avLst/>
          </a:prstGeom>
          <a:noFill/>
          <a:ln>
            <a:noFill/>
          </a:ln>
          <a:effectLst>
            <a:outerShdw blurRad="57150" rotWithShape="0" algn="bl" dir="5400000" dist="19050">
              <a:srgbClr val="FFFFFF"/>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Josefin Sans"/>
                <a:ea typeface="Josefin Sans"/>
                <a:cs typeface="Josefin Sans"/>
                <a:sym typeface="Josefin Sans"/>
              </a:rPr>
              <a:t>RELATING TO CLIMATE FLUCTUATING &amp; GLOBAL WARMING</a:t>
            </a:r>
            <a:endParaRPr sz="200">
              <a:latin typeface="Josefin Sans"/>
              <a:ea typeface="Josefin Sans"/>
              <a:cs typeface="Josefin Sans"/>
              <a:sym typeface="Josefin Sans"/>
            </a:endParaRPr>
          </a:p>
        </p:txBody>
      </p:sp>
      <p:sp>
        <p:nvSpPr>
          <p:cNvPr id="179" name="Google Shape;179;p33"/>
          <p:cNvSpPr/>
          <p:nvPr/>
        </p:nvSpPr>
        <p:spPr>
          <a:xfrm>
            <a:off x="674025" y="2059400"/>
            <a:ext cx="6087300" cy="2558100"/>
          </a:xfrm>
          <a:prstGeom prst="rect">
            <a:avLst/>
          </a:prstGeom>
          <a:solidFill>
            <a:srgbClr val="000000">
              <a:alpha val="4118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cxnSp>
        <p:nvCxnSpPr>
          <p:cNvPr id="180" name="Google Shape;180;p33"/>
          <p:cNvCxnSpPr/>
          <p:nvPr/>
        </p:nvCxnSpPr>
        <p:spPr>
          <a:xfrm flipH="1" rot="10800000">
            <a:off x="578275" y="1115375"/>
            <a:ext cx="7017600" cy="13800"/>
          </a:xfrm>
          <a:prstGeom prst="straightConnector1">
            <a:avLst/>
          </a:prstGeom>
          <a:noFill/>
          <a:ln cap="flat" cmpd="sng" w="28575">
            <a:solidFill>
              <a:schemeClr val="lt1"/>
            </a:solidFill>
            <a:prstDash val="solid"/>
            <a:round/>
            <a:headEnd len="med" w="med" type="none"/>
            <a:tailEnd len="med" w="med" type="none"/>
          </a:ln>
          <a:effectLst>
            <a:outerShdw blurRad="57150" rotWithShape="0" algn="bl" dir="5400000" dist="19050">
              <a:srgbClr val="000000"/>
            </a:outerShdw>
          </a:effectLst>
        </p:spPr>
      </p:cxnSp>
      <p:sp>
        <p:nvSpPr>
          <p:cNvPr id="181" name="Google Shape;181;p33"/>
          <p:cNvSpPr txBox="1"/>
          <p:nvPr/>
        </p:nvSpPr>
        <p:spPr>
          <a:xfrm>
            <a:off x="1096325" y="2234000"/>
            <a:ext cx="4844400" cy="2208900"/>
          </a:xfrm>
          <a:prstGeom prst="rect">
            <a:avLst/>
          </a:prstGeom>
          <a:noFill/>
          <a:ln>
            <a:noFill/>
          </a:ln>
          <a:effectLst>
            <a:outerShdw blurRad="57150" rotWithShape="0" algn="bl" dir="5400000" dist="19050">
              <a:srgbClr val="000000"/>
            </a:outerShdw>
          </a:effectLst>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lt1"/>
                </a:solidFill>
                <a:latin typeface="Josefin Sans"/>
                <a:ea typeface="Josefin Sans"/>
                <a:cs typeface="Josefin Sans"/>
                <a:sym typeface="Josefin Sans"/>
              </a:rPr>
              <a:t>Presenting visualizations (world map) showcasing:</a:t>
            </a:r>
            <a:endParaRPr sz="1800">
              <a:solidFill>
                <a:schemeClr val="lt1"/>
              </a:solidFill>
              <a:latin typeface="Josefin Sans"/>
              <a:ea typeface="Josefin Sans"/>
              <a:cs typeface="Josefin Sans"/>
              <a:sym typeface="Josefin Sans"/>
            </a:endParaRPr>
          </a:p>
          <a:p>
            <a:pPr indent="-298450" lvl="0" marL="457200" rtl="0" algn="l">
              <a:lnSpc>
                <a:spcPct val="115000"/>
              </a:lnSpc>
              <a:spcBef>
                <a:spcPts val="1200"/>
              </a:spcBef>
              <a:spcAft>
                <a:spcPts val="0"/>
              </a:spcAft>
              <a:buClr>
                <a:schemeClr val="lt1"/>
              </a:buClr>
              <a:buSzPts val="1100"/>
              <a:buFont typeface="Josefin Sans"/>
              <a:buChar char="●"/>
            </a:pPr>
            <a:r>
              <a:rPr lang="en" sz="1800">
                <a:solidFill>
                  <a:schemeClr val="lt1"/>
                </a:solidFill>
                <a:latin typeface="Josefin Sans"/>
                <a:ea typeface="Josefin Sans"/>
                <a:cs typeface="Josefin Sans"/>
                <a:sym typeface="Josefin Sans"/>
              </a:rPr>
              <a:t>Global temperature changes over time.</a:t>
            </a:r>
            <a:endParaRPr sz="1800">
              <a:solidFill>
                <a:schemeClr val="lt1"/>
              </a:solidFill>
              <a:latin typeface="Josefin Sans"/>
              <a:ea typeface="Josefin Sans"/>
              <a:cs typeface="Josefin Sans"/>
              <a:sym typeface="Josefin Sans"/>
            </a:endParaRPr>
          </a:p>
          <a:p>
            <a:pPr indent="-298450" lvl="0" marL="457200" rtl="0" algn="l">
              <a:lnSpc>
                <a:spcPct val="115000"/>
              </a:lnSpc>
              <a:spcBef>
                <a:spcPts val="0"/>
              </a:spcBef>
              <a:spcAft>
                <a:spcPts val="0"/>
              </a:spcAft>
              <a:buClr>
                <a:schemeClr val="lt1"/>
              </a:buClr>
              <a:buSzPts val="1100"/>
              <a:buFont typeface="Josefin Sans"/>
              <a:buChar char="●"/>
            </a:pPr>
            <a:r>
              <a:rPr lang="en" sz="1800">
                <a:solidFill>
                  <a:schemeClr val="lt1"/>
                </a:solidFill>
                <a:latin typeface="Josefin Sans"/>
                <a:ea typeface="Josefin Sans"/>
                <a:cs typeface="Josefin Sans"/>
                <a:sym typeface="Josefin Sans"/>
              </a:rPr>
              <a:t>By season</a:t>
            </a:r>
            <a:endParaRPr sz="1800">
              <a:solidFill>
                <a:schemeClr val="lt1"/>
              </a:solidFill>
              <a:latin typeface="Josefin Sans"/>
              <a:ea typeface="Josefin Sans"/>
              <a:cs typeface="Josefin Sans"/>
              <a:sym typeface="Josefin Sans"/>
            </a:endParaRPr>
          </a:p>
          <a:p>
            <a:pPr indent="-298450" lvl="0" marL="457200" rtl="0" algn="l">
              <a:lnSpc>
                <a:spcPct val="115000"/>
              </a:lnSpc>
              <a:spcBef>
                <a:spcPts val="0"/>
              </a:spcBef>
              <a:spcAft>
                <a:spcPts val="0"/>
              </a:spcAft>
              <a:buClr>
                <a:schemeClr val="lt1"/>
              </a:buClr>
              <a:buSzPts val="1100"/>
              <a:buFont typeface="Josefin Sans"/>
              <a:buChar char="●"/>
            </a:pPr>
            <a:r>
              <a:rPr lang="en" sz="1800">
                <a:solidFill>
                  <a:schemeClr val="lt1"/>
                </a:solidFill>
                <a:latin typeface="Josefin Sans"/>
                <a:ea typeface="Josefin Sans"/>
                <a:cs typeface="Josefin Sans"/>
                <a:sym typeface="Josefin Sans"/>
              </a:rPr>
              <a:t>Industrialized vs non-industrialized countries</a:t>
            </a:r>
            <a:endParaRPr sz="1800">
              <a:solidFill>
                <a:schemeClr val="lt1"/>
              </a:solidFill>
              <a:latin typeface="Josefin Sans"/>
              <a:ea typeface="Josefin Sans"/>
              <a:cs typeface="Josefin Sans"/>
              <a:sym typeface="Josefi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7"/>
                                        </p:tgtEl>
                                        <p:attrNameLst>
                                          <p:attrName>style.visibility</p:attrName>
                                        </p:attrNameLst>
                                      </p:cBhvr>
                                      <p:to>
                                        <p:strVal val="visible"/>
                                      </p:to>
                                    </p:set>
                                    <p:anim calcmode="lin" valueType="num">
                                      <p:cBhvr additive="base">
                                        <p:cTn dur="1000"/>
                                        <p:tgtEl>
                                          <p:spTgt spid="17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34"/>
          <p:cNvPicPr preferRelativeResize="0"/>
          <p:nvPr/>
        </p:nvPicPr>
        <p:blipFill rotWithShape="1">
          <a:blip r:embed="rId3">
            <a:alphaModFix/>
          </a:blip>
          <a:srcRect b="0" l="0" r="0" t="0"/>
          <a:stretch/>
        </p:blipFill>
        <p:spPr>
          <a:xfrm>
            <a:off x="1185150" y="731100"/>
            <a:ext cx="6773700" cy="3681300"/>
          </a:xfrm>
          <a:prstGeom prst="rect">
            <a:avLst/>
          </a:prstGeom>
          <a:noFill/>
          <a:ln>
            <a:noFill/>
          </a:ln>
        </p:spPr>
      </p:pic>
      <p:sp>
        <p:nvSpPr>
          <p:cNvPr id="187" name="Google Shape;187;p34"/>
          <p:cNvSpPr txBox="1"/>
          <p:nvPr/>
        </p:nvSpPr>
        <p:spPr>
          <a:xfrm>
            <a:off x="1185150" y="152575"/>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Josefin Sans"/>
                <a:ea typeface="Josefin Sans"/>
                <a:cs typeface="Josefin Sans"/>
                <a:sym typeface="Josefin Sans"/>
              </a:rPr>
              <a:t>1961 WINTER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7"/>
                                        </p:tgtEl>
                                        <p:attrNameLst>
                                          <p:attrName>style.visibility</p:attrName>
                                        </p:attrNameLst>
                                      </p:cBhvr>
                                      <p:to>
                                        <p:strVal val="visible"/>
                                      </p:to>
                                    </p:set>
                                    <p:anim calcmode="lin" valueType="num">
                                      <p:cBhvr additive="base">
                                        <p:cTn dur="1000"/>
                                        <p:tgtEl>
                                          <p:spTgt spid="18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5"/>
          <p:cNvSpPr txBox="1"/>
          <p:nvPr/>
        </p:nvSpPr>
        <p:spPr>
          <a:xfrm>
            <a:off x="1185150" y="152575"/>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Josefin Sans"/>
                <a:ea typeface="Josefin Sans"/>
                <a:cs typeface="Josefin Sans"/>
                <a:sym typeface="Josefin Sans"/>
              </a:rPr>
              <a:t>1971 WINTER</a:t>
            </a:r>
            <a:endParaRPr/>
          </a:p>
        </p:txBody>
      </p:sp>
      <p:pic>
        <p:nvPicPr>
          <p:cNvPr id="193" name="Google Shape;193;p35"/>
          <p:cNvPicPr preferRelativeResize="0"/>
          <p:nvPr/>
        </p:nvPicPr>
        <p:blipFill>
          <a:blip r:embed="rId3">
            <a:alphaModFix/>
          </a:blip>
          <a:stretch>
            <a:fillRect/>
          </a:stretch>
        </p:blipFill>
        <p:spPr>
          <a:xfrm>
            <a:off x="1200874" y="645175"/>
            <a:ext cx="6742250" cy="39567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92"/>
                                        </p:tgtEl>
                                        <p:attrNameLst>
                                          <p:attrName>style.visibility</p:attrName>
                                        </p:attrNameLst>
                                      </p:cBhvr>
                                      <p:to>
                                        <p:strVal val="visible"/>
                                      </p:to>
                                    </p:set>
                                    <p:anim calcmode="lin" valueType="num">
                                      <p:cBhvr additive="base">
                                        <p:cTn dur="1000"/>
                                        <p:tgtEl>
                                          <p:spTgt spid="19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36"/>
          <p:cNvPicPr preferRelativeResize="0"/>
          <p:nvPr/>
        </p:nvPicPr>
        <p:blipFill>
          <a:blip r:embed="rId3">
            <a:alphaModFix/>
          </a:blip>
          <a:stretch>
            <a:fillRect/>
          </a:stretch>
        </p:blipFill>
        <p:spPr>
          <a:xfrm>
            <a:off x="1094700" y="600750"/>
            <a:ext cx="6954600" cy="3772651"/>
          </a:xfrm>
          <a:prstGeom prst="rect">
            <a:avLst/>
          </a:prstGeom>
          <a:noFill/>
          <a:ln>
            <a:noFill/>
          </a:ln>
        </p:spPr>
      </p:pic>
      <p:sp>
        <p:nvSpPr>
          <p:cNvPr id="199" name="Google Shape;199;p36"/>
          <p:cNvSpPr txBox="1"/>
          <p:nvPr/>
        </p:nvSpPr>
        <p:spPr>
          <a:xfrm>
            <a:off x="1094700" y="0"/>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Josefin Sans"/>
                <a:ea typeface="Josefin Sans"/>
                <a:cs typeface="Josefin Sans"/>
                <a:sym typeface="Josefin Sans"/>
              </a:rPr>
              <a:t>1981 WINTER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99"/>
                                        </p:tgtEl>
                                        <p:attrNameLst>
                                          <p:attrName>style.visibility</p:attrName>
                                        </p:attrNameLst>
                                      </p:cBhvr>
                                      <p:to>
                                        <p:strVal val="visible"/>
                                      </p:to>
                                    </p:set>
                                    <p:anim calcmode="lin" valueType="num">
                                      <p:cBhvr additive="base">
                                        <p:cTn dur="1000"/>
                                        <p:tgtEl>
                                          <p:spTgt spid="19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37"/>
          <p:cNvPicPr preferRelativeResize="0"/>
          <p:nvPr/>
        </p:nvPicPr>
        <p:blipFill>
          <a:blip r:embed="rId3">
            <a:alphaModFix/>
          </a:blip>
          <a:stretch>
            <a:fillRect/>
          </a:stretch>
        </p:blipFill>
        <p:spPr>
          <a:xfrm>
            <a:off x="992213" y="620050"/>
            <a:ext cx="7159577" cy="3791850"/>
          </a:xfrm>
          <a:prstGeom prst="rect">
            <a:avLst/>
          </a:prstGeom>
          <a:noFill/>
          <a:ln>
            <a:noFill/>
          </a:ln>
        </p:spPr>
      </p:pic>
      <p:sp>
        <p:nvSpPr>
          <p:cNvPr id="205" name="Google Shape;205;p37"/>
          <p:cNvSpPr txBox="1"/>
          <p:nvPr/>
        </p:nvSpPr>
        <p:spPr>
          <a:xfrm>
            <a:off x="992225" y="53875"/>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Josefin Sans"/>
                <a:ea typeface="Josefin Sans"/>
                <a:cs typeface="Josefin Sans"/>
                <a:sym typeface="Josefin Sans"/>
              </a:rPr>
              <a:t>2019 WINTER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05"/>
                                        </p:tgtEl>
                                        <p:attrNameLst>
                                          <p:attrName>style.visibility</p:attrName>
                                        </p:attrNameLst>
                                      </p:cBhvr>
                                      <p:to>
                                        <p:strVal val="visible"/>
                                      </p:to>
                                    </p:set>
                                    <p:anim calcmode="lin" valueType="num">
                                      <p:cBhvr additive="base">
                                        <p:cTn dur="1000"/>
                                        <p:tgtEl>
                                          <p:spTgt spid="20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8"/>
          <p:cNvSpPr txBox="1"/>
          <p:nvPr/>
        </p:nvSpPr>
        <p:spPr>
          <a:xfrm>
            <a:off x="1248525" y="177050"/>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Josefin Sans"/>
                <a:ea typeface="Josefin Sans"/>
                <a:cs typeface="Josefin Sans"/>
                <a:sym typeface="Josefin Sans"/>
              </a:rPr>
              <a:t>1961</a:t>
            </a:r>
            <a:r>
              <a:rPr lang="en" sz="2000">
                <a:solidFill>
                  <a:schemeClr val="lt1"/>
                </a:solidFill>
                <a:latin typeface="Josefin Sans"/>
                <a:ea typeface="Josefin Sans"/>
                <a:cs typeface="Josefin Sans"/>
                <a:sym typeface="Josefin Sans"/>
              </a:rPr>
              <a:t> SUMMER</a:t>
            </a:r>
            <a:endParaRPr/>
          </a:p>
        </p:txBody>
      </p:sp>
      <p:pic>
        <p:nvPicPr>
          <p:cNvPr id="211" name="Google Shape;211;p38"/>
          <p:cNvPicPr preferRelativeResize="0"/>
          <p:nvPr/>
        </p:nvPicPr>
        <p:blipFill>
          <a:blip r:embed="rId3">
            <a:alphaModFix/>
          </a:blip>
          <a:stretch>
            <a:fillRect/>
          </a:stretch>
        </p:blipFill>
        <p:spPr>
          <a:xfrm>
            <a:off x="1086288" y="603175"/>
            <a:ext cx="6971424" cy="41690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10"/>
                                        </p:tgtEl>
                                        <p:attrNameLst>
                                          <p:attrName>style.visibility</p:attrName>
                                        </p:attrNameLst>
                                      </p:cBhvr>
                                      <p:to>
                                        <p:strVal val="visible"/>
                                      </p:to>
                                    </p:set>
                                    <p:anim calcmode="lin" valueType="num">
                                      <p:cBhvr additive="base">
                                        <p:cTn dur="1000"/>
                                        <p:tgtEl>
                                          <p:spTgt spid="21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pic>
        <p:nvPicPr>
          <p:cNvPr id="216" name="Google Shape;216;p39"/>
          <p:cNvPicPr preferRelativeResize="0"/>
          <p:nvPr/>
        </p:nvPicPr>
        <p:blipFill>
          <a:blip r:embed="rId3">
            <a:alphaModFix/>
          </a:blip>
          <a:stretch>
            <a:fillRect/>
          </a:stretch>
        </p:blipFill>
        <p:spPr>
          <a:xfrm>
            <a:off x="1248525" y="669638"/>
            <a:ext cx="6473873" cy="3804226"/>
          </a:xfrm>
          <a:prstGeom prst="rect">
            <a:avLst/>
          </a:prstGeom>
          <a:noFill/>
          <a:ln>
            <a:noFill/>
          </a:ln>
        </p:spPr>
      </p:pic>
      <p:sp>
        <p:nvSpPr>
          <p:cNvPr id="217" name="Google Shape;217;p39"/>
          <p:cNvSpPr txBox="1"/>
          <p:nvPr/>
        </p:nvSpPr>
        <p:spPr>
          <a:xfrm>
            <a:off x="1248525" y="177050"/>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Josefin Sans"/>
                <a:ea typeface="Josefin Sans"/>
                <a:cs typeface="Josefin Sans"/>
                <a:sym typeface="Josefin Sans"/>
              </a:rPr>
              <a:t>2019 SUMMER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17"/>
                                        </p:tgtEl>
                                        <p:attrNameLst>
                                          <p:attrName>style.visibility</p:attrName>
                                        </p:attrNameLst>
                                      </p:cBhvr>
                                      <p:to>
                                        <p:strVal val="visible"/>
                                      </p:to>
                                    </p:set>
                                    <p:anim calcmode="lin" valueType="num">
                                      <p:cBhvr additive="base">
                                        <p:cTn dur="1000"/>
                                        <p:tgtEl>
                                          <p:spTgt spid="21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p40"/>
          <p:cNvPicPr preferRelativeResize="0"/>
          <p:nvPr/>
        </p:nvPicPr>
        <p:blipFill>
          <a:blip r:embed="rId3">
            <a:alphaModFix/>
          </a:blip>
          <a:stretch>
            <a:fillRect/>
          </a:stretch>
        </p:blipFill>
        <p:spPr>
          <a:xfrm>
            <a:off x="-188725" y="-197675"/>
            <a:ext cx="9749450" cy="6505425"/>
          </a:xfrm>
          <a:prstGeom prst="rect">
            <a:avLst/>
          </a:prstGeom>
          <a:noFill/>
          <a:ln>
            <a:noFill/>
          </a:ln>
          <a:effectLst>
            <a:outerShdw blurRad="57150" rotWithShape="0" algn="bl" dir="5400000" dist="19050">
              <a:srgbClr val="000000">
                <a:alpha val="50000"/>
              </a:srgbClr>
            </a:outerShdw>
          </a:effectLst>
        </p:spPr>
      </p:pic>
      <p:sp>
        <p:nvSpPr>
          <p:cNvPr id="223" name="Google Shape;223;p40"/>
          <p:cNvSpPr txBox="1"/>
          <p:nvPr/>
        </p:nvSpPr>
        <p:spPr>
          <a:xfrm>
            <a:off x="385975" y="2315925"/>
            <a:ext cx="6724200" cy="1785600"/>
          </a:xfrm>
          <a:prstGeom prst="rect">
            <a:avLst/>
          </a:prstGeom>
          <a:noFill/>
          <a:ln>
            <a:noFill/>
          </a:ln>
          <a:effectLst>
            <a:outerShdw blurRad="57150" rotWithShape="0" algn="bl" dir="5400000" dist="19050">
              <a:schemeClr val="lt1"/>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lt1"/>
                </a:solidFill>
                <a:latin typeface="Josefin Sans"/>
                <a:ea typeface="Josefin Sans"/>
                <a:cs typeface="Josefin Sans"/>
                <a:sym typeface="Josefin Sans"/>
              </a:rPr>
              <a:t>AS YOU CAN SEE FROM THE FOLLOWING GRAPHS, CLIMATE CHANGE IS GETTING WORSE AS THE YEARS GO BY. </a:t>
            </a:r>
            <a:endParaRPr sz="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23"/>
                                        </p:tgtEl>
                                        <p:attrNameLst>
                                          <p:attrName>style.visibility</p:attrName>
                                        </p:attrNameLst>
                                      </p:cBhvr>
                                      <p:to>
                                        <p:strVal val="visible"/>
                                      </p:to>
                                    </p:set>
                                    <p:anim calcmode="lin" valueType="num">
                                      <p:cBhvr additive="base">
                                        <p:cTn dur="1000"/>
                                        <p:tgtEl>
                                          <p:spTgt spid="22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41"/>
          <p:cNvPicPr preferRelativeResize="0"/>
          <p:nvPr/>
        </p:nvPicPr>
        <p:blipFill>
          <a:blip r:embed="rId3">
            <a:alphaModFix/>
          </a:blip>
          <a:stretch>
            <a:fillRect/>
          </a:stretch>
        </p:blipFill>
        <p:spPr>
          <a:xfrm>
            <a:off x="-299025" y="-1598550"/>
            <a:ext cx="10576074" cy="7050726"/>
          </a:xfrm>
          <a:prstGeom prst="rect">
            <a:avLst/>
          </a:prstGeom>
          <a:noFill/>
          <a:ln>
            <a:noFill/>
          </a:ln>
        </p:spPr>
      </p:pic>
      <p:sp>
        <p:nvSpPr>
          <p:cNvPr id="229" name="Google Shape;229;p41"/>
          <p:cNvSpPr txBox="1"/>
          <p:nvPr/>
        </p:nvSpPr>
        <p:spPr>
          <a:xfrm>
            <a:off x="719400" y="369350"/>
            <a:ext cx="7705200" cy="1215900"/>
          </a:xfrm>
          <a:prstGeom prst="rect">
            <a:avLst/>
          </a:prstGeom>
          <a:noFill/>
          <a:ln>
            <a:noFill/>
          </a:ln>
          <a:effectLst>
            <a:outerShdw blurRad="57150" rotWithShape="0" algn="bl" dir="5400000" dist="19050">
              <a:srgbClr val="FFFFFF"/>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6700">
                <a:solidFill>
                  <a:schemeClr val="lt1"/>
                </a:solidFill>
                <a:latin typeface="Josefin Sans"/>
                <a:ea typeface="Josefin Sans"/>
                <a:cs typeface="Josefin Sans"/>
                <a:sym typeface="Josefin Sans"/>
              </a:rPr>
              <a:t>CONCLUSION</a:t>
            </a:r>
            <a:endParaRPr sz="3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29"/>
                                        </p:tgtEl>
                                        <p:attrNameLst>
                                          <p:attrName>style.visibility</p:attrName>
                                        </p:attrNameLst>
                                      </p:cBhvr>
                                      <p:to>
                                        <p:strVal val="visible"/>
                                      </p:to>
                                    </p:set>
                                    <p:anim calcmode="lin" valueType="num">
                                      <p:cBhvr additive="base">
                                        <p:cTn dur="1000"/>
                                        <p:tgtEl>
                                          <p:spTgt spid="22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15"/>
          <p:cNvPicPr preferRelativeResize="0"/>
          <p:nvPr/>
        </p:nvPicPr>
        <p:blipFill>
          <a:blip r:embed="rId3">
            <a:alphaModFix/>
          </a:blip>
          <a:stretch>
            <a:fillRect/>
          </a:stretch>
        </p:blipFill>
        <p:spPr>
          <a:xfrm>
            <a:off x="727149" y="485675"/>
            <a:ext cx="7769902" cy="4505425"/>
          </a:xfrm>
          <a:prstGeom prst="rect">
            <a:avLst/>
          </a:prstGeom>
          <a:noFill/>
          <a:ln>
            <a:noFill/>
          </a:ln>
        </p:spPr>
      </p:pic>
      <p:sp>
        <p:nvSpPr>
          <p:cNvPr id="79" name="Google Shape;79;p15"/>
          <p:cNvSpPr txBox="1"/>
          <p:nvPr/>
        </p:nvSpPr>
        <p:spPr>
          <a:xfrm>
            <a:off x="203175" y="0"/>
            <a:ext cx="6159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accent3"/>
                </a:solidFill>
                <a:latin typeface="Impact"/>
                <a:ea typeface="Impact"/>
                <a:cs typeface="Impact"/>
                <a:sym typeface="Impact"/>
              </a:rPr>
              <a:t>Data Wrangling</a:t>
            </a:r>
            <a:endParaRPr sz="1800">
              <a:solidFill>
                <a:schemeClr val="accent3"/>
              </a:solidFill>
              <a:latin typeface="Impact"/>
              <a:ea typeface="Impact"/>
              <a:cs typeface="Impact"/>
              <a:sym typeface="Impac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6"/>
          <p:cNvPicPr preferRelativeResize="0"/>
          <p:nvPr/>
        </p:nvPicPr>
        <p:blipFill>
          <a:blip r:embed="rId3">
            <a:alphaModFix/>
          </a:blip>
          <a:stretch>
            <a:fillRect/>
          </a:stretch>
        </p:blipFill>
        <p:spPr>
          <a:xfrm>
            <a:off x="152400" y="152400"/>
            <a:ext cx="8133662" cy="48386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nvSpPr>
        <p:spPr>
          <a:xfrm>
            <a:off x="1614675" y="1154875"/>
            <a:ext cx="6159300" cy="23397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lt1"/>
                </a:solidFill>
                <a:latin typeface="Proxima Nova"/>
                <a:ea typeface="Proxima Nova"/>
                <a:cs typeface="Proxima Nova"/>
                <a:sym typeface="Proxima Nova"/>
              </a:rPr>
              <a:t>In a nutshell, an analysis of climate change data spanning nearly 80 years from 1961 to 2019 reveals that human activities have significantly altered our climate. The most affected region is Svalbard and Jan Mayen Islands, whereas South Georgia and the South Sandwich Islands have experienced the least impact.</a:t>
            </a:r>
            <a:endParaRPr b="1" sz="2000">
              <a:solidFill>
                <a:schemeClr val="lt1"/>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nvSpPr>
        <p:spPr>
          <a:xfrm>
            <a:off x="983750" y="299400"/>
            <a:ext cx="6159300" cy="4926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2000">
              <a:solidFill>
                <a:schemeClr val="lt1"/>
              </a:solidFill>
              <a:latin typeface="Proxima Nova"/>
              <a:ea typeface="Proxima Nova"/>
              <a:cs typeface="Proxima Nova"/>
              <a:sym typeface="Proxima Nova"/>
            </a:endParaRPr>
          </a:p>
        </p:txBody>
      </p:sp>
      <p:pic>
        <p:nvPicPr>
          <p:cNvPr id="95" name="Google Shape;95;p18"/>
          <p:cNvPicPr preferRelativeResize="0"/>
          <p:nvPr/>
        </p:nvPicPr>
        <p:blipFill rotWithShape="1">
          <a:blip r:embed="rId3">
            <a:alphaModFix/>
          </a:blip>
          <a:srcRect b="-1039" l="8770" r="-8770" t="1040"/>
          <a:stretch/>
        </p:blipFill>
        <p:spPr>
          <a:xfrm>
            <a:off x="641575" y="0"/>
            <a:ext cx="9144000" cy="5143500"/>
          </a:xfrm>
          <a:prstGeom prst="rect">
            <a:avLst/>
          </a:prstGeom>
          <a:noFill/>
          <a:ln>
            <a:noFill/>
          </a:ln>
        </p:spPr>
      </p:pic>
      <p:pic>
        <p:nvPicPr>
          <p:cNvPr id="96" name="Google Shape;96;p18"/>
          <p:cNvPicPr preferRelativeResize="0"/>
          <p:nvPr/>
        </p:nvPicPr>
        <p:blipFill>
          <a:blip r:embed="rId4">
            <a:alphaModFix/>
          </a:blip>
          <a:stretch>
            <a:fillRect/>
          </a:stretch>
        </p:blipFill>
        <p:spPr>
          <a:xfrm>
            <a:off x="0" y="0"/>
            <a:ext cx="9144000" cy="5143500"/>
          </a:xfrm>
          <a:prstGeom prst="rect">
            <a:avLst/>
          </a:prstGeom>
          <a:noFill/>
          <a:ln>
            <a:noFill/>
          </a:ln>
        </p:spPr>
      </p:pic>
      <p:pic>
        <p:nvPicPr>
          <p:cNvPr id="97" name="Google Shape;97;p18"/>
          <p:cNvPicPr preferRelativeResize="0"/>
          <p:nvPr/>
        </p:nvPicPr>
        <p:blipFill>
          <a:blip r:embed="rId5">
            <a:alphaModFix/>
          </a:blip>
          <a:stretch>
            <a:fillRect/>
          </a:stretch>
        </p:blipFill>
        <p:spPr>
          <a:xfrm>
            <a:off x="-50775" y="0"/>
            <a:ext cx="9144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19"/>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0"/>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1"/>
          <p:cNvPicPr preferRelativeResize="0"/>
          <p:nvPr/>
        </p:nvPicPr>
        <p:blipFill>
          <a:blip r:embed="rId3">
            <a:alphaModFix/>
          </a:blip>
          <a:stretch>
            <a:fillRect/>
          </a:stretch>
        </p:blipFill>
        <p:spPr>
          <a:xfrm>
            <a:off x="152400" y="152400"/>
            <a:ext cx="8602133" cy="48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